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sldIdLst>
    <p:sldId id="279" r:id="rId2"/>
    <p:sldId id="338" r:id="rId3"/>
    <p:sldId id="377" r:id="rId4"/>
    <p:sldId id="378" r:id="rId5"/>
    <p:sldId id="380" r:id="rId6"/>
    <p:sldId id="379" r:id="rId7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6600"/>
    <a:srgbClr val="009900"/>
    <a:srgbClr val="85AA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rednji slog 1 – poudarek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26" autoAdjust="0"/>
    <p:restoredTop sz="94660"/>
  </p:normalViewPr>
  <p:slideViewPr>
    <p:cSldViewPr>
      <p:cViewPr varScale="1">
        <p:scale>
          <a:sx n="69" d="100"/>
          <a:sy n="69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32C585B-D53B-4CF0-A98A-9C3BB0ADEAA3}" type="datetimeFigureOut">
              <a:rPr lang="sl-SI"/>
              <a:pPr>
                <a:defRPr/>
              </a:pPr>
              <a:t>25.10.2017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 smtClean="0"/>
              <a:t>Kliknite, če želite urediti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  <a:endParaRPr lang="sl-SI" noProof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98AA97C-E578-4D1C-B870-6B89DBF5F16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0958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otnik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rgbClr val="92D05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 descr="C:\Users\Drenovec\Documents\delo\šola\celostna podoba\Logotipi šol\TŠC pokončni proz.gif"/>
          <p:cNvPicPr>
            <a:picLocks noChangeAspect="1" noChangeArrowheads="1"/>
          </p:cNvPicPr>
          <p:nvPr userDrawn="1"/>
        </p:nvPicPr>
        <p:blipFill>
          <a:blip r:embed="rId3" cstate="print"/>
          <a:srcRect t="43925"/>
          <a:stretch>
            <a:fillRect/>
          </a:stretch>
        </p:blipFill>
        <p:spPr bwMode="auto">
          <a:xfrm>
            <a:off x="80963" y="4019550"/>
            <a:ext cx="20701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avokotnik 9"/>
          <p:cNvSpPr/>
          <p:nvPr userDrawn="1"/>
        </p:nvSpPr>
        <p:spPr>
          <a:xfrm>
            <a:off x="-9525" y="6053138"/>
            <a:ext cx="2278063" cy="712787"/>
          </a:xfrm>
          <a:prstGeom prst="rect">
            <a:avLst/>
          </a:prstGeom>
          <a:solidFill>
            <a:schemeClr val="tx1">
              <a:lumMod val="7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Naslov 7"/>
          <p:cNvSpPr txBox="1">
            <a:spLocks/>
          </p:cNvSpPr>
          <p:nvPr userDrawn="1"/>
        </p:nvSpPr>
        <p:spPr>
          <a:xfrm>
            <a:off x="107950" y="6092825"/>
            <a:ext cx="2087563" cy="64928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cap="all" baseline="0"/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2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sl-SI" dirty="0" smtClean="0"/>
              <a:t>Uredite slog naslova matrice</a:t>
            </a:r>
            <a:endParaRPr lang="en-US" dirty="0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lang="en-US" dirty="0"/>
          </a:p>
        </p:txBody>
      </p:sp>
      <p:sp>
        <p:nvSpPr>
          <p:cNvPr id="11" name="Ograda noge 16"/>
          <p:cNvSpPr>
            <a:spLocks noGrp="1"/>
          </p:cNvSpPr>
          <p:nvPr>
            <p:ph type="ftr" sz="quarter" idx="10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sl-SI"/>
              <a:t>Kranj, 31. 1. 2013</a:t>
            </a:r>
          </a:p>
        </p:txBody>
      </p:sp>
      <p:sp>
        <p:nvSpPr>
          <p:cNvPr id="12" name="Ograda številke diapozitiva 28"/>
          <p:cNvSpPr>
            <a:spLocks noGrp="1"/>
          </p:cNvSpPr>
          <p:nvPr>
            <p:ph type="sldNum" sz="quarter" idx="11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AADD8C2-1523-4916-8333-F6065645198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65602-F5B7-48BB-B88B-3E96AEC8DB6A}" type="datetime1">
              <a:rPr lang="sl-SI"/>
              <a:pPr>
                <a:defRPr/>
              </a:pPr>
              <a:t>25.10.2017</a:t>
            </a:fld>
            <a:endParaRPr lang="sl-SI"/>
          </a:p>
        </p:txBody>
      </p:sp>
      <p:sp>
        <p:nvSpPr>
          <p:cNvPr id="5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Kranj, 31. 1. 2013</a:t>
            </a:r>
          </a:p>
        </p:txBody>
      </p:sp>
      <p:sp>
        <p:nvSpPr>
          <p:cNvPr id="6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BC7C5-2ED8-4611-B42A-8E9983A864B7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otni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Ograda datuma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60F83-7FBF-43DB-B86D-DAE5670FBA1E}" type="datetime1">
              <a:rPr lang="sl-SI"/>
              <a:pPr>
                <a:defRPr/>
              </a:pPr>
              <a:t>25.10.2017</a:t>
            </a:fld>
            <a:endParaRPr lang="sl-SI"/>
          </a:p>
        </p:txBody>
      </p:sp>
      <p:sp>
        <p:nvSpPr>
          <p:cNvPr id="8" name="Ograda noge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Kranj, 31. 1. 2013</a:t>
            </a:r>
          </a:p>
        </p:txBody>
      </p:sp>
      <p:sp>
        <p:nvSpPr>
          <p:cNvPr id="9" name="Ograda številke diapozitiva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9E553-0054-4021-B713-D8E86A45D6E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sl-SI" dirty="0" smtClean="0"/>
              <a:t>Uredite slog naslova matrice</a:t>
            </a:r>
            <a:endParaRPr lang="en-US" dirty="0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en-US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A19DF-1DD9-42DD-8120-FB49147FFFCF}" type="datetime1">
              <a:rPr lang="sl-SI"/>
              <a:pPr>
                <a:defRPr/>
              </a:pPr>
              <a:t>25.10.2017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Kranj, 31. 1. 2013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C8CC0EF-E542-4E70-97BE-3DD8A2769A7A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otni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7" name="Ograda datuma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DC8D0-9D2F-4863-99D7-45D3FD239DA3}" type="datetime1">
              <a:rPr lang="sl-SI"/>
              <a:pPr>
                <a:defRPr/>
              </a:pPr>
              <a:t>25.10.2017</a:t>
            </a:fld>
            <a:endParaRPr lang="sl-SI"/>
          </a:p>
        </p:txBody>
      </p:sp>
      <p:sp>
        <p:nvSpPr>
          <p:cNvPr id="8" name="Ograda številke diapozitiva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2232C0B-B6B7-4586-BA02-181DD9D68E6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sp>
        <p:nvSpPr>
          <p:cNvPr id="9" name="Ograda no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Kranj, 31. 1. 2013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datum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F6996D1-8725-4672-8ED0-70FA1F17DA91}" type="datetime1">
              <a:rPr lang="sl-SI"/>
              <a:pPr>
                <a:defRPr/>
              </a:pPr>
              <a:t>25.10.2017</a:t>
            </a:fld>
            <a:endParaRPr lang="sl-SI"/>
          </a:p>
        </p:txBody>
      </p:sp>
      <p:sp>
        <p:nvSpPr>
          <p:cNvPr id="6" name="Ograda številke diapozitiva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0303285-0E67-4408-8750-1F160C8C102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sp>
        <p:nvSpPr>
          <p:cNvPr id="7" name="Ograda noge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Kranj, 31. 1. 2013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16" name="Ograda besedila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5" name="Ograda besedila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7" name="Ograda datuma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CEE9098-A2B7-4093-9A07-9EE9F819616D}" type="datetime1">
              <a:rPr lang="sl-SI"/>
              <a:pPr>
                <a:defRPr/>
              </a:pPr>
              <a:t>25.10.2017</a:t>
            </a:fld>
            <a:endParaRPr lang="sl-SI"/>
          </a:p>
        </p:txBody>
      </p:sp>
      <p:sp>
        <p:nvSpPr>
          <p:cNvPr id="8" name="Ograda številke diapozitiva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4C347E5-EE53-4FB7-B114-66D35D4412D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sp>
        <p:nvSpPr>
          <p:cNvPr id="9" name="Ograda noge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Kranj, 31. 1. 2013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55F6B-E104-4F87-8882-191430CA263E}" type="datetime1">
              <a:rPr lang="sl-SI"/>
              <a:pPr>
                <a:defRPr/>
              </a:pPr>
              <a:t>25.10.2017</a:t>
            </a:fld>
            <a:endParaRPr lang="sl-SI"/>
          </a:p>
        </p:txBody>
      </p:sp>
      <p:sp>
        <p:nvSpPr>
          <p:cNvPr id="4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Kranj, 31. 1. 2013</a:t>
            </a:r>
          </a:p>
        </p:txBody>
      </p:sp>
      <p:sp>
        <p:nvSpPr>
          <p:cNvPr id="5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E9573-9DEF-470A-BB30-D8FFE5755E3B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6E13C-1097-4A7A-840D-87E23AA0244F}" type="datetime1">
              <a:rPr lang="sl-SI"/>
              <a:pPr>
                <a:defRPr/>
              </a:pPr>
              <a:t>25.10.2017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Kranj, 31. 1. 2013</a:t>
            </a: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FC1D494-6823-498E-A89A-DA738610F71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CA768-0564-4D98-B8B9-20BB3A999F0B}" type="datetime1">
              <a:rPr lang="sl-SI"/>
              <a:pPr>
                <a:defRPr/>
              </a:pPr>
              <a:t>25.10.2017</a:t>
            </a:fld>
            <a:endParaRPr lang="sl-SI"/>
          </a:p>
        </p:txBody>
      </p:sp>
      <p:sp>
        <p:nvSpPr>
          <p:cNvPr id="6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Kranj, 31. 1. 2013</a:t>
            </a:r>
          </a:p>
        </p:txBody>
      </p:sp>
      <p:sp>
        <p:nvSpPr>
          <p:cNvPr id="7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CC343-C8FD-40D3-9AA4-BACDFC1696B9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k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avokotnik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ravokotnik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 smtClean="0"/>
              <a:t>Kliknite ikono, če želite dodati sliko</a:t>
            </a:r>
            <a:endParaRPr lang="en-US" noProof="0" dirty="0"/>
          </a:p>
        </p:txBody>
      </p:sp>
      <p:sp>
        <p:nvSpPr>
          <p:cNvPr id="9" name="Ograda datum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D37840D-52A7-4137-95E9-3B8FC720579D}" type="datetime1">
              <a:rPr lang="sl-SI"/>
              <a:pPr>
                <a:defRPr/>
              </a:pPr>
              <a:t>25.10.2017</a:t>
            </a:fld>
            <a:endParaRPr lang="sl-SI"/>
          </a:p>
        </p:txBody>
      </p:sp>
      <p:sp>
        <p:nvSpPr>
          <p:cNvPr id="10" name="Ograda številke diapozitiva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3B1F3771-C7DD-4091-8053-CBC5FE55C59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sp>
        <p:nvSpPr>
          <p:cNvPr id="11" name="Ograda noge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Kranj, 31. 1. 2013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Uredite slog naslova matrice</a:t>
            </a:r>
            <a:endParaRPr lang="en-US" smtClean="0"/>
          </a:p>
        </p:txBody>
      </p:sp>
      <p:sp>
        <p:nvSpPr>
          <p:cNvPr id="1027" name="Ograda besedila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smtClean="0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EDCD6B2-C191-46F0-82DB-8B6704B452D4}" type="datetime1">
              <a:rPr lang="sl-SI"/>
              <a:pPr>
                <a:defRPr/>
              </a:pPr>
              <a:t>25.10.2017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l-SI"/>
              <a:t>Kranj, 31. 1. 2013</a:t>
            </a:r>
          </a:p>
        </p:txBody>
      </p:sp>
      <p:sp>
        <p:nvSpPr>
          <p:cNvPr id="7" name="Pravokotnik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ravokotnik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ravokotnik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rgbClr val="92D05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35F2CEED-2AD3-4661-95B5-3F83108BB991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  <p:pic>
        <p:nvPicPr>
          <p:cNvPr id="1034" name="Slika 9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40650" y="476250"/>
            <a:ext cx="12969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0" r:id="rId6"/>
    <p:sldLayoutId id="2147483678" r:id="rId7"/>
    <p:sldLayoutId id="2147483671" r:id="rId8"/>
    <p:sldLayoutId id="2147483679" r:id="rId9"/>
    <p:sldLayoutId id="2147483672" r:id="rId10"/>
    <p:sldLayoutId id="2147483680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99987F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90AC97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kurent.primoz@gmai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6.emf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PoljeZBesedilom 4"/>
          <p:cNvSpPr txBox="1">
            <a:spLocks noChangeArrowheads="1"/>
          </p:cNvSpPr>
          <p:nvPr/>
        </p:nvSpPr>
        <p:spPr bwMode="auto">
          <a:xfrm>
            <a:off x="5724129" y="6286520"/>
            <a:ext cx="34198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l-SI" dirty="0" smtClean="0">
                <a:latin typeface="Tw Cen MT" pitchFamily="34" charset="-18"/>
              </a:rPr>
              <a:t>LJUBLJANA 04. 10. 2017</a:t>
            </a:r>
            <a:endParaRPr lang="sl-SI" dirty="0">
              <a:latin typeface="Tw Cen MT" pitchFamily="34" charset="-18"/>
            </a:endParaRPr>
          </a:p>
        </p:txBody>
      </p:sp>
      <p:sp>
        <p:nvSpPr>
          <p:cNvPr id="7" name="PoljeZBesedilom 4"/>
          <p:cNvSpPr txBox="1">
            <a:spLocks noChangeArrowheads="1"/>
          </p:cNvSpPr>
          <p:nvPr/>
        </p:nvSpPr>
        <p:spPr bwMode="auto">
          <a:xfrm>
            <a:off x="2843808" y="4797152"/>
            <a:ext cx="42148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Primož KURENT, BSc Engineering </a:t>
            </a:r>
            <a:endParaRPr lang="sl-SI" sz="1400" dirty="0"/>
          </a:p>
          <a:p>
            <a:pPr algn="ctr"/>
            <a:r>
              <a:rPr lang="en-GB" sz="1400" dirty="0"/>
              <a:t>ŠC Kranj, Višja strokovna šola, Kranj, Slovenia</a:t>
            </a:r>
            <a:endParaRPr lang="sl-SI" sz="1400" dirty="0"/>
          </a:p>
          <a:p>
            <a:pPr algn="ctr"/>
            <a:r>
              <a:rPr lang="en-GB" sz="1400" dirty="0"/>
              <a:t> </a:t>
            </a:r>
            <a:r>
              <a:rPr lang="en-GB" sz="1400" dirty="0">
                <a:hlinkClick r:id="rId2"/>
              </a:rPr>
              <a:t>kurent.primoz@gmail.com</a:t>
            </a:r>
            <a:r>
              <a:rPr lang="en-GB" sz="1400" dirty="0"/>
              <a:t>   </a:t>
            </a:r>
            <a:endParaRPr lang="sl-SI" sz="1400" dirty="0"/>
          </a:p>
        </p:txBody>
      </p:sp>
      <p:sp>
        <p:nvSpPr>
          <p:cNvPr id="9" name="Podnaslov 2"/>
          <p:cNvSpPr txBox="1">
            <a:spLocks/>
          </p:cNvSpPr>
          <p:nvPr/>
        </p:nvSpPr>
        <p:spPr bwMode="auto">
          <a:xfrm>
            <a:off x="1632910" y="1772816"/>
            <a:ext cx="6636619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dirty="0" smtClean="0">
                <a:solidFill>
                  <a:srgbClr val="92D050"/>
                </a:solidFill>
                <a:latin typeface="+mn-lt"/>
                <a:cs typeface="Arial" charset="0"/>
              </a:rPr>
              <a:t>COMPETENCIES FOR THE INDUSTRY OF THE FUTURE</a:t>
            </a:r>
            <a:endParaRPr lang="sl-SI" sz="2800" b="1" dirty="0" smtClean="0">
              <a:solidFill>
                <a:srgbClr val="92D050"/>
              </a:solidFill>
              <a:latin typeface="+mn-lt"/>
              <a:cs typeface="Arial" charset="0"/>
            </a:endParaRPr>
          </a:p>
          <a:p>
            <a:pPr algn="ctr"/>
            <a:endParaRPr lang="sl-SI" sz="1200" b="1" dirty="0" smtClean="0">
              <a:solidFill>
                <a:srgbClr val="92D050"/>
              </a:solidFill>
              <a:latin typeface="+mn-lt"/>
              <a:cs typeface="Arial" charset="0"/>
            </a:endParaRPr>
          </a:p>
          <a:p>
            <a:pPr algn="ctr"/>
            <a:endParaRPr lang="sl-SI" sz="1200" b="1" dirty="0">
              <a:solidFill>
                <a:srgbClr val="92D050"/>
              </a:solidFill>
              <a:latin typeface="+mn-lt"/>
              <a:cs typeface="Arial" charset="0"/>
            </a:endParaRPr>
          </a:p>
          <a:p>
            <a:pPr algn="ctr"/>
            <a:endParaRPr lang="sl-SI" sz="1200" b="1" dirty="0" smtClean="0">
              <a:solidFill>
                <a:srgbClr val="92D050"/>
              </a:solidFill>
              <a:latin typeface="+mn-lt"/>
              <a:cs typeface="Arial" charset="0"/>
            </a:endParaRPr>
          </a:p>
        </p:txBody>
      </p:sp>
      <p:pic>
        <p:nvPicPr>
          <p:cNvPr id="5" name="Slika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021288"/>
            <a:ext cx="2304256" cy="792088"/>
          </a:xfrm>
          <a:prstGeom prst="rect">
            <a:avLst/>
          </a:prstGeom>
          <a:noFill/>
        </p:spPr>
      </p:pic>
      <p:pic>
        <p:nvPicPr>
          <p:cNvPr id="6" name="Slika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151796"/>
            <a:ext cx="2808312" cy="504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068CAFF-9CCB-4811-BE39-47872E007ABE}" type="slidenum">
              <a:rPr lang="sl-SI"/>
              <a:pPr>
                <a:defRPr/>
              </a:pPr>
              <a:t>2</a:t>
            </a:fld>
            <a:endParaRPr lang="sl-SI" dirty="0"/>
          </a:p>
        </p:txBody>
      </p:sp>
      <p:sp>
        <p:nvSpPr>
          <p:cNvPr id="9" name="Ograda vsebine 2"/>
          <p:cNvSpPr>
            <a:spLocks noGrp="1"/>
          </p:cNvSpPr>
          <p:nvPr>
            <p:ph idx="4294967295"/>
          </p:nvPr>
        </p:nvSpPr>
        <p:spPr>
          <a:xfrm>
            <a:off x="289698" y="1772816"/>
            <a:ext cx="2928938" cy="441325"/>
          </a:xfrm>
        </p:spPr>
        <p:txBody>
          <a:bodyPr/>
          <a:lstStyle/>
          <a:p>
            <a:pPr marL="492125" indent="-457200" eaLnBrk="1" hangingPunct="1">
              <a:lnSpc>
                <a:spcPct val="90000"/>
              </a:lnSpc>
              <a:spcAft>
                <a:spcPts val="300"/>
              </a:spcAft>
              <a:buFont typeface="Wingdings 2" pitchFamily="16" charset="2"/>
              <a:buNone/>
            </a:pPr>
            <a:r>
              <a:rPr lang="sl-SI" altLang="sl-SI" sz="2400" b="1" dirty="0" smtClean="0"/>
              <a:t>GLOBALISATION</a:t>
            </a:r>
          </a:p>
        </p:txBody>
      </p:sp>
      <p:pic>
        <p:nvPicPr>
          <p:cNvPr id="10" name="Picture 6" descr="http://upload.wikimedia.org/wikipedia/sl/3/3a/Zemlja_oblik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2928938"/>
            <a:ext cx="36036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grada vsebine 2"/>
          <p:cNvSpPr txBox="1">
            <a:spLocks/>
          </p:cNvSpPr>
          <p:nvPr/>
        </p:nvSpPr>
        <p:spPr bwMode="auto">
          <a:xfrm>
            <a:off x="3286125" y="2571750"/>
            <a:ext cx="2214563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93712" indent="-457200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rgbClr val="595959"/>
              </a:buClr>
              <a:buSzPct val="80000"/>
              <a:buFont typeface="Wingdings 2" pitchFamily="18" charset="2"/>
              <a:buNone/>
              <a:defRPr/>
            </a:pPr>
            <a:r>
              <a:rPr lang="sl-SI" sz="2000" kern="0" dirty="0" err="1" smtClean="0">
                <a:solidFill>
                  <a:srgbClr val="595959"/>
                </a:solidFill>
                <a:latin typeface="+mn-lt"/>
              </a:rPr>
              <a:t>Fast</a:t>
            </a:r>
            <a:r>
              <a:rPr lang="sl-SI" sz="2000" kern="0" dirty="0" smtClean="0">
                <a:solidFill>
                  <a:srgbClr val="595959"/>
                </a:solidFill>
                <a:latin typeface="+mn-lt"/>
              </a:rPr>
              <a:t> </a:t>
            </a:r>
            <a:r>
              <a:rPr lang="sl-SI" sz="2000" kern="0" dirty="0" err="1" smtClean="0">
                <a:solidFill>
                  <a:srgbClr val="595959"/>
                </a:solidFill>
                <a:latin typeface="+mn-lt"/>
              </a:rPr>
              <a:t>progress</a:t>
            </a:r>
            <a:endParaRPr lang="sl-SI" sz="2000" kern="0" dirty="0">
              <a:solidFill>
                <a:srgbClr val="595959"/>
              </a:solidFill>
              <a:latin typeface="+mn-lt"/>
            </a:endParaRPr>
          </a:p>
        </p:txBody>
      </p:sp>
      <p:sp>
        <p:nvSpPr>
          <p:cNvPr id="12" name="Ograda vsebine 2"/>
          <p:cNvSpPr txBox="1">
            <a:spLocks/>
          </p:cNvSpPr>
          <p:nvPr/>
        </p:nvSpPr>
        <p:spPr bwMode="auto">
          <a:xfrm>
            <a:off x="5786438" y="4000500"/>
            <a:ext cx="3357562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492125" indent="-457200" eaLnBrk="0" hangingPunct="0"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rgbClr val="595959"/>
              </a:buClr>
              <a:buSzPct val="80000"/>
              <a:buFont typeface="Wingdings 2" pitchFamily="16" charset="2"/>
              <a:buNone/>
            </a:pPr>
            <a:r>
              <a:rPr lang="sl-SI" altLang="sl-SI" sz="2000" dirty="0" smtClean="0">
                <a:solidFill>
                  <a:srgbClr val="595959"/>
                </a:solidFill>
                <a:latin typeface="+mn-lt"/>
              </a:rPr>
              <a:t>IT </a:t>
            </a:r>
            <a:r>
              <a:rPr lang="sl-SI" altLang="sl-SI" sz="2000" dirty="0" err="1" smtClean="0">
                <a:solidFill>
                  <a:srgbClr val="595959"/>
                </a:solidFill>
                <a:latin typeface="+mn-lt"/>
              </a:rPr>
              <a:t>technology</a:t>
            </a:r>
            <a:endParaRPr lang="sl-SI" altLang="sl-SI" sz="2000" dirty="0">
              <a:solidFill>
                <a:srgbClr val="595959"/>
              </a:solidFill>
              <a:latin typeface="+mn-lt"/>
            </a:endParaRPr>
          </a:p>
        </p:txBody>
      </p:sp>
      <p:sp>
        <p:nvSpPr>
          <p:cNvPr id="16" name="Ograda vsebine 2"/>
          <p:cNvSpPr txBox="1">
            <a:spLocks/>
          </p:cNvSpPr>
          <p:nvPr/>
        </p:nvSpPr>
        <p:spPr bwMode="auto">
          <a:xfrm>
            <a:off x="2843808" y="5832758"/>
            <a:ext cx="278606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93712" indent="-457200" algn="ctr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rgbClr val="595959"/>
              </a:buClr>
              <a:buSzPct val="80000"/>
              <a:buFont typeface="Wingdings 2" pitchFamily="18" charset="2"/>
              <a:buNone/>
              <a:defRPr/>
            </a:pPr>
            <a:r>
              <a:rPr lang="sl-SI" sz="2000" kern="0" dirty="0" err="1" smtClean="0">
                <a:solidFill>
                  <a:srgbClr val="595959"/>
                </a:solidFill>
                <a:latin typeface="+mn-lt"/>
              </a:rPr>
              <a:t>Industry</a:t>
            </a:r>
            <a:endParaRPr lang="sl-SI" sz="2000" kern="0" dirty="0">
              <a:solidFill>
                <a:srgbClr val="595959"/>
              </a:solidFill>
              <a:latin typeface="+mn-lt"/>
            </a:endParaRPr>
          </a:p>
        </p:txBody>
      </p:sp>
      <p:sp>
        <p:nvSpPr>
          <p:cNvPr id="17" name="Ograda vsebine 2"/>
          <p:cNvSpPr txBox="1">
            <a:spLocks/>
          </p:cNvSpPr>
          <p:nvPr/>
        </p:nvSpPr>
        <p:spPr bwMode="auto">
          <a:xfrm>
            <a:off x="285750" y="4000500"/>
            <a:ext cx="2214563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93712" indent="-457200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rgbClr val="595959"/>
              </a:buClr>
              <a:buSzPct val="80000"/>
              <a:buFont typeface="Wingdings 2" pitchFamily="18" charset="2"/>
              <a:buNone/>
              <a:defRPr/>
            </a:pPr>
            <a:r>
              <a:rPr lang="sl-SI" sz="2000" kern="0" dirty="0" err="1" smtClean="0">
                <a:solidFill>
                  <a:srgbClr val="595959"/>
                </a:solidFill>
                <a:latin typeface="+mn-lt"/>
              </a:rPr>
              <a:t>Products</a:t>
            </a:r>
            <a:r>
              <a:rPr lang="sl-SI" sz="2000" kern="0" dirty="0" smtClean="0">
                <a:solidFill>
                  <a:srgbClr val="595959"/>
                </a:solidFill>
                <a:latin typeface="+mn-lt"/>
              </a:rPr>
              <a:t> &amp; </a:t>
            </a:r>
            <a:r>
              <a:rPr lang="sl-SI" sz="2000" kern="0" dirty="0" err="1" smtClean="0">
                <a:solidFill>
                  <a:srgbClr val="595959"/>
                </a:solidFill>
                <a:latin typeface="+mn-lt"/>
              </a:rPr>
              <a:t>Services</a:t>
            </a:r>
            <a:endParaRPr lang="sl-SI" sz="2000" kern="0" dirty="0">
              <a:solidFill>
                <a:srgbClr val="595959"/>
              </a:solidFill>
              <a:latin typeface="+mn-lt"/>
            </a:endParaRPr>
          </a:p>
        </p:txBody>
      </p:sp>
      <p:sp>
        <p:nvSpPr>
          <p:cNvPr id="15" name="Podnaslov 2"/>
          <p:cNvSpPr txBox="1">
            <a:spLocks/>
          </p:cNvSpPr>
          <p:nvPr/>
        </p:nvSpPr>
        <p:spPr bwMode="auto">
          <a:xfrm>
            <a:off x="179512" y="428604"/>
            <a:ext cx="6552728" cy="50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sl-SI" sz="1600" b="1" dirty="0" err="1">
                <a:solidFill>
                  <a:srgbClr val="92D050"/>
                </a:solidFill>
                <a:cs typeface="Arial" charset="0"/>
              </a:rPr>
              <a:t>SkillME</a:t>
            </a:r>
            <a:endParaRPr lang="sl-SI" sz="1600" b="1" dirty="0">
              <a:solidFill>
                <a:srgbClr val="92D050"/>
              </a:solidFill>
              <a:cs typeface="Arial" charset="0"/>
            </a:endParaRPr>
          </a:p>
          <a:p>
            <a:r>
              <a:rPr lang="sl-SI" sz="1600" dirty="0">
                <a:solidFill>
                  <a:srgbClr val="92D050"/>
                </a:solidFill>
                <a:cs typeface="Arial" charset="0"/>
              </a:rPr>
              <a:t>GOOD PRACTICES IN SKILLS DEVELOPMENT </a:t>
            </a:r>
            <a:br>
              <a:rPr lang="sl-SI" sz="1600" dirty="0">
                <a:solidFill>
                  <a:srgbClr val="92D050"/>
                </a:solidFill>
                <a:cs typeface="Arial" charset="0"/>
              </a:rPr>
            </a:br>
            <a:r>
              <a:rPr lang="sl-SI" sz="1600" dirty="0">
                <a:solidFill>
                  <a:srgbClr val="92D050"/>
                </a:solidFill>
                <a:cs typeface="Arial" charset="0"/>
              </a:rPr>
              <a:t>IN THE METAL AND ELECTRO INDUSTRY</a:t>
            </a:r>
          </a:p>
          <a:p>
            <a:endParaRPr lang="sl-SI" sz="2000" b="1" dirty="0">
              <a:solidFill>
                <a:srgbClr val="92D050"/>
              </a:solidFill>
              <a:latin typeface="+mn-lt"/>
              <a:cs typeface="Arial" charset="0"/>
            </a:endParaRPr>
          </a:p>
        </p:txBody>
      </p:sp>
      <p:pic>
        <p:nvPicPr>
          <p:cNvPr id="20" name="Slika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847" y="6299597"/>
            <a:ext cx="22701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Slika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165304"/>
            <a:ext cx="1831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95218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068CAFF-9CCB-4811-BE39-47872E007ABE}" type="slidenum">
              <a:rPr lang="sl-SI"/>
              <a:pPr>
                <a:defRPr/>
              </a:pPr>
              <a:t>3</a:t>
            </a:fld>
            <a:endParaRPr lang="sl-SI" dirty="0"/>
          </a:p>
        </p:txBody>
      </p:sp>
      <p:sp>
        <p:nvSpPr>
          <p:cNvPr id="15" name="Podnaslov 2"/>
          <p:cNvSpPr txBox="1">
            <a:spLocks/>
          </p:cNvSpPr>
          <p:nvPr/>
        </p:nvSpPr>
        <p:spPr bwMode="auto">
          <a:xfrm>
            <a:off x="179512" y="428604"/>
            <a:ext cx="6552728" cy="50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sl-SI" sz="1600" b="1" dirty="0" err="1">
                <a:solidFill>
                  <a:srgbClr val="92D050"/>
                </a:solidFill>
                <a:cs typeface="Arial" charset="0"/>
              </a:rPr>
              <a:t>SkillME</a:t>
            </a:r>
            <a:endParaRPr lang="sl-SI" sz="1600" b="1" dirty="0">
              <a:solidFill>
                <a:srgbClr val="92D050"/>
              </a:solidFill>
              <a:cs typeface="Arial" charset="0"/>
            </a:endParaRPr>
          </a:p>
          <a:p>
            <a:r>
              <a:rPr lang="sl-SI" sz="1600" dirty="0">
                <a:solidFill>
                  <a:srgbClr val="92D050"/>
                </a:solidFill>
                <a:cs typeface="Arial" charset="0"/>
              </a:rPr>
              <a:t>GOOD PRACTICES IN SKILLS DEVELOPMENT </a:t>
            </a:r>
            <a:br>
              <a:rPr lang="sl-SI" sz="1600" dirty="0">
                <a:solidFill>
                  <a:srgbClr val="92D050"/>
                </a:solidFill>
                <a:cs typeface="Arial" charset="0"/>
              </a:rPr>
            </a:br>
            <a:r>
              <a:rPr lang="sl-SI" sz="1600" dirty="0">
                <a:solidFill>
                  <a:srgbClr val="92D050"/>
                </a:solidFill>
                <a:cs typeface="Arial" charset="0"/>
              </a:rPr>
              <a:t>IN THE METAL AND ELECTRO INDUSTRY</a:t>
            </a:r>
          </a:p>
          <a:p>
            <a:endParaRPr lang="sl-SI" sz="2000" b="1" dirty="0">
              <a:solidFill>
                <a:srgbClr val="92D050"/>
              </a:solidFill>
              <a:latin typeface="+mn-lt"/>
              <a:cs typeface="Arial" charset="0"/>
            </a:endParaRPr>
          </a:p>
        </p:txBody>
      </p:sp>
      <p:sp>
        <p:nvSpPr>
          <p:cNvPr id="19" name="Zaobljeni pravokotnik 18"/>
          <p:cNvSpPr/>
          <p:nvPr/>
        </p:nvSpPr>
        <p:spPr>
          <a:xfrm>
            <a:off x="3094622" y="3197954"/>
            <a:ext cx="3030875" cy="1785937"/>
          </a:xfrm>
          <a:prstGeom prst="roundRect">
            <a:avLst>
              <a:gd name="adj" fmla="val 50000"/>
            </a:avLst>
          </a:prstGeom>
          <a:solidFill>
            <a:srgbClr val="92D050">
              <a:alpha val="925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20" name="PoljeZBesedilom 19"/>
          <p:cNvSpPr txBox="1"/>
          <p:nvPr/>
        </p:nvSpPr>
        <p:spPr>
          <a:xfrm>
            <a:off x="3239209" y="3809655"/>
            <a:ext cx="28953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sz="2400" b="1" kern="0" dirty="0" smtClean="0">
                <a:latin typeface="+mn-lt"/>
              </a:rPr>
              <a:t>NEW TECHNOLOGIES</a:t>
            </a:r>
          </a:p>
          <a:p>
            <a:pPr algn="ctr">
              <a:defRPr/>
            </a:pPr>
            <a:r>
              <a:rPr lang="sl-SI" sz="1600" dirty="0" smtClean="0"/>
              <a:t>(COMPOSITE MATERIALS)</a:t>
            </a:r>
            <a:r>
              <a:rPr lang="sl-SI" sz="1600" b="1" kern="0" dirty="0" smtClean="0">
                <a:latin typeface="+mn-lt"/>
              </a:rPr>
              <a:t> </a:t>
            </a:r>
            <a:endParaRPr lang="sl-SI" sz="1600" b="1" kern="0" dirty="0">
              <a:latin typeface="+mn-lt"/>
            </a:endParaRPr>
          </a:p>
        </p:txBody>
      </p:sp>
      <p:sp>
        <p:nvSpPr>
          <p:cNvPr id="21" name="Zaobljeni pravokotnik 20"/>
          <p:cNvSpPr/>
          <p:nvPr/>
        </p:nvSpPr>
        <p:spPr>
          <a:xfrm>
            <a:off x="3214688" y="5347076"/>
            <a:ext cx="2786062" cy="9286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22" name="Ograda vsebine 2"/>
          <p:cNvSpPr txBox="1">
            <a:spLocks/>
          </p:cNvSpPr>
          <p:nvPr/>
        </p:nvSpPr>
        <p:spPr bwMode="auto">
          <a:xfrm>
            <a:off x="3041688" y="5607971"/>
            <a:ext cx="313206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93712" indent="-457200" algn="ctr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rgbClr val="595959"/>
              </a:buClr>
              <a:buSzPct val="80000"/>
              <a:buFont typeface="Wingdings 2" pitchFamily="18" charset="2"/>
              <a:buNone/>
              <a:defRPr/>
            </a:pPr>
            <a:r>
              <a:rPr lang="sl-SI" sz="2400" kern="0" dirty="0" err="1" smtClean="0">
                <a:latin typeface="+mn-lt"/>
              </a:rPr>
              <a:t>Different</a:t>
            </a:r>
            <a:r>
              <a:rPr lang="sl-SI" sz="2400" kern="0" dirty="0" smtClean="0">
                <a:latin typeface="+mn-lt"/>
              </a:rPr>
              <a:t> </a:t>
            </a:r>
            <a:r>
              <a:rPr lang="sl-SI" sz="2400" kern="0" dirty="0">
                <a:latin typeface="+mn-lt"/>
              </a:rPr>
              <a:t>legal </a:t>
            </a:r>
            <a:r>
              <a:rPr lang="sl-SI" sz="2400" kern="0" dirty="0" err="1" smtClean="0">
                <a:latin typeface="+mn-lt"/>
              </a:rPr>
              <a:t>entities</a:t>
            </a:r>
            <a:endParaRPr lang="sl-SI" sz="2400" kern="0" dirty="0" smtClean="0">
              <a:latin typeface="+mn-lt"/>
            </a:endParaRPr>
          </a:p>
        </p:txBody>
      </p:sp>
      <p:sp>
        <p:nvSpPr>
          <p:cNvPr id="23" name="Zaobljeni pravokotnik 22"/>
          <p:cNvSpPr/>
          <p:nvPr/>
        </p:nvSpPr>
        <p:spPr>
          <a:xfrm>
            <a:off x="3574729" y="2252967"/>
            <a:ext cx="2224261" cy="65563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24" name="Ograda vsebine 2"/>
          <p:cNvSpPr txBox="1">
            <a:spLocks/>
          </p:cNvSpPr>
          <p:nvPr/>
        </p:nvSpPr>
        <p:spPr bwMode="auto">
          <a:xfrm>
            <a:off x="3320488" y="2382315"/>
            <a:ext cx="271462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93712" indent="-457200" algn="ctr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rgbClr val="595959"/>
              </a:buClr>
              <a:buSzPct val="80000"/>
              <a:buFont typeface="Wingdings 2" pitchFamily="18" charset="2"/>
              <a:buNone/>
              <a:defRPr/>
            </a:pPr>
            <a:r>
              <a:rPr lang="sl-SI" sz="2400" kern="0" dirty="0" err="1" smtClean="0">
                <a:latin typeface="+mn-lt"/>
              </a:rPr>
              <a:t>Complex</a:t>
            </a:r>
            <a:endParaRPr lang="sl-SI" sz="2400" kern="0" dirty="0">
              <a:latin typeface="+mn-lt"/>
            </a:endParaRPr>
          </a:p>
        </p:txBody>
      </p:sp>
      <p:sp>
        <p:nvSpPr>
          <p:cNvPr id="25" name="Zaobljeni pravokotnik 24"/>
          <p:cNvSpPr/>
          <p:nvPr/>
        </p:nvSpPr>
        <p:spPr>
          <a:xfrm>
            <a:off x="155060" y="4679283"/>
            <a:ext cx="2786063" cy="9286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26" name="Ograda vsebine 2"/>
          <p:cNvSpPr txBox="1">
            <a:spLocks/>
          </p:cNvSpPr>
          <p:nvPr/>
        </p:nvSpPr>
        <p:spPr bwMode="auto">
          <a:xfrm>
            <a:off x="202379" y="4922964"/>
            <a:ext cx="271462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93712" indent="-457200" algn="ctr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rgbClr val="595959"/>
              </a:buClr>
              <a:buSzPct val="80000"/>
              <a:buFont typeface="Wingdings 2" pitchFamily="18" charset="2"/>
              <a:buNone/>
              <a:defRPr/>
            </a:pPr>
            <a:r>
              <a:rPr lang="sl-SI" sz="2400" kern="0" dirty="0" err="1">
                <a:latin typeface="+mn-lt"/>
              </a:rPr>
              <a:t>Teamwork</a:t>
            </a:r>
            <a:endParaRPr lang="sl-SI" sz="2400" kern="0" dirty="0">
              <a:latin typeface="+mn-lt"/>
            </a:endParaRPr>
          </a:p>
        </p:txBody>
      </p:sp>
      <p:sp>
        <p:nvSpPr>
          <p:cNvPr id="27" name="Zaobljeni pravokotnik 26"/>
          <p:cNvSpPr/>
          <p:nvPr/>
        </p:nvSpPr>
        <p:spPr>
          <a:xfrm>
            <a:off x="6424110" y="3584511"/>
            <a:ext cx="2612386" cy="9286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28" name="Ograda vsebine 2"/>
          <p:cNvSpPr txBox="1">
            <a:spLocks/>
          </p:cNvSpPr>
          <p:nvPr/>
        </p:nvSpPr>
        <p:spPr bwMode="auto">
          <a:xfrm>
            <a:off x="6424111" y="3870261"/>
            <a:ext cx="254540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93712" indent="-457200" algn="ctr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rgbClr val="595959"/>
              </a:buClr>
              <a:buSzPct val="80000"/>
              <a:buFont typeface="Wingdings 2" pitchFamily="18" charset="2"/>
              <a:buNone/>
              <a:defRPr/>
            </a:pPr>
            <a:r>
              <a:rPr lang="sl-SI" sz="2400" kern="0" dirty="0" err="1">
                <a:latin typeface="+mn-lt"/>
              </a:rPr>
              <a:t>C</a:t>
            </a:r>
            <a:r>
              <a:rPr lang="sl-SI" sz="2400" kern="0" dirty="0" err="1" smtClean="0">
                <a:latin typeface="+mn-lt"/>
              </a:rPr>
              <a:t>ompetent</a:t>
            </a:r>
            <a:r>
              <a:rPr lang="sl-SI" sz="2400" kern="0" dirty="0" smtClean="0">
                <a:latin typeface="+mn-lt"/>
              </a:rPr>
              <a:t> </a:t>
            </a:r>
            <a:r>
              <a:rPr lang="sl-SI" sz="2400" kern="0" dirty="0" err="1">
                <a:latin typeface="+mn-lt"/>
              </a:rPr>
              <a:t>experts</a:t>
            </a:r>
            <a:r>
              <a:rPr lang="sl-SI" sz="2400" kern="0" dirty="0">
                <a:latin typeface="+mn-lt"/>
              </a:rPr>
              <a:t> </a:t>
            </a:r>
          </a:p>
        </p:txBody>
      </p:sp>
      <p:sp>
        <p:nvSpPr>
          <p:cNvPr id="29" name="Zaobljeni pravokotnik 28"/>
          <p:cNvSpPr/>
          <p:nvPr/>
        </p:nvSpPr>
        <p:spPr>
          <a:xfrm>
            <a:off x="106533" y="2823640"/>
            <a:ext cx="2786063" cy="9286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0" name="Ograda vsebine 2"/>
          <p:cNvSpPr txBox="1">
            <a:spLocks/>
          </p:cNvSpPr>
          <p:nvPr/>
        </p:nvSpPr>
        <p:spPr bwMode="auto">
          <a:xfrm>
            <a:off x="177971" y="2895078"/>
            <a:ext cx="271462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93712" indent="-457200" algn="ctr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rgbClr val="595959"/>
              </a:buClr>
              <a:buSzPct val="80000"/>
              <a:buFont typeface="Wingdings 2" pitchFamily="18" charset="2"/>
              <a:buNone/>
              <a:defRPr/>
            </a:pPr>
            <a:r>
              <a:rPr lang="sl-SI" sz="2400" kern="0" dirty="0" err="1">
                <a:latin typeface="+mn-lt"/>
              </a:rPr>
              <a:t>T</a:t>
            </a:r>
            <a:r>
              <a:rPr lang="sl-SI" sz="2400" kern="0" dirty="0" err="1" smtClean="0">
                <a:latin typeface="+mn-lt"/>
              </a:rPr>
              <a:t>heory</a:t>
            </a:r>
            <a:r>
              <a:rPr lang="sl-SI" sz="2400" kern="0" dirty="0" smtClean="0">
                <a:latin typeface="+mn-lt"/>
              </a:rPr>
              <a:t> </a:t>
            </a:r>
            <a:r>
              <a:rPr lang="sl-SI" sz="2400" kern="0" dirty="0" err="1">
                <a:latin typeface="+mn-lt"/>
              </a:rPr>
              <a:t>and</a:t>
            </a:r>
            <a:r>
              <a:rPr lang="sl-SI" sz="2400" kern="0" dirty="0">
                <a:latin typeface="+mn-lt"/>
              </a:rPr>
              <a:t> </a:t>
            </a:r>
            <a:endParaRPr lang="sl-SI" sz="2400" kern="0" dirty="0" smtClean="0">
              <a:latin typeface="+mn-lt"/>
            </a:endParaRPr>
          </a:p>
          <a:p>
            <a:pPr marL="493712" indent="-457200" algn="ctr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rgbClr val="595959"/>
              </a:buClr>
              <a:buSzPct val="80000"/>
              <a:buFont typeface="Wingdings 2" pitchFamily="18" charset="2"/>
              <a:buNone/>
              <a:defRPr/>
            </a:pPr>
            <a:r>
              <a:rPr lang="sl-SI" sz="2400" kern="0" dirty="0" err="1" smtClean="0">
                <a:latin typeface="+mn-lt"/>
              </a:rPr>
              <a:t>practical</a:t>
            </a:r>
            <a:r>
              <a:rPr lang="sl-SI" sz="2400" kern="0" dirty="0" smtClean="0">
                <a:latin typeface="+mn-lt"/>
              </a:rPr>
              <a:t> </a:t>
            </a:r>
            <a:r>
              <a:rPr lang="sl-SI" sz="2400" kern="0" dirty="0" err="1">
                <a:latin typeface="+mn-lt"/>
              </a:rPr>
              <a:t>work</a:t>
            </a:r>
            <a:endParaRPr lang="sl-SI" sz="2400" kern="0" dirty="0">
              <a:latin typeface="+mn-lt"/>
            </a:endParaRPr>
          </a:p>
        </p:txBody>
      </p:sp>
      <p:sp>
        <p:nvSpPr>
          <p:cNvPr id="2" name="PoljeZBesedilom 1"/>
          <p:cNvSpPr txBox="1"/>
          <p:nvPr/>
        </p:nvSpPr>
        <p:spPr>
          <a:xfrm>
            <a:off x="6041395" y="5265004"/>
            <a:ext cx="3283133" cy="102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93712" indent="-457200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rgbClr val="595959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sl-SI" kern="0" dirty="0" err="1"/>
              <a:t>Industry</a:t>
            </a:r>
            <a:endParaRPr lang="sl-SI" kern="0" dirty="0"/>
          </a:p>
          <a:p>
            <a:pPr marL="493712" indent="-457200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rgbClr val="595959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sl-SI" kern="0" dirty="0" err="1"/>
              <a:t>Educational</a:t>
            </a:r>
            <a:r>
              <a:rPr lang="sl-SI" kern="0" dirty="0"/>
              <a:t> </a:t>
            </a:r>
            <a:r>
              <a:rPr lang="sl-SI" kern="0" dirty="0" err="1"/>
              <a:t>institutions</a:t>
            </a:r>
            <a:endParaRPr lang="sl-SI" kern="0" dirty="0"/>
          </a:p>
          <a:p>
            <a:pPr marL="493712" indent="-457200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rgbClr val="595959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sl-SI" kern="0" dirty="0" err="1"/>
              <a:t>Chamber</a:t>
            </a:r>
            <a:r>
              <a:rPr lang="sl-SI" kern="0" dirty="0"/>
              <a:t> </a:t>
            </a:r>
            <a:r>
              <a:rPr lang="sl-SI" kern="0" dirty="0" err="1"/>
              <a:t>of</a:t>
            </a:r>
            <a:r>
              <a:rPr lang="sl-SI" kern="0" dirty="0"/>
              <a:t> Commerce </a:t>
            </a:r>
            <a:endParaRPr lang="sl-SI" dirty="0"/>
          </a:p>
        </p:txBody>
      </p:sp>
      <p:pic>
        <p:nvPicPr>
          <p:cNvPr id="31" name="Slika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847" y="6423794"/>
            <a:ext cx="22701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Slika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89501"/>
            <a:ext cx="1831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28655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068CAFF-9CCB-4811-BE39-47872E007ABE}" type="slidenum">
              <a:rPr lang="sl-SI"/>
              <a:pPr>
                <a:defRPr/>
              </a:pPr>
              <a:t>4</a:t>
            </a:fld>
            <a:endParaRPr lang="sl-SI" dirty="0"/>
          </a:p>
        </p:txBody>
      </p:sp>
      <p:sp>
        <p:nvSpPr>
          <p:cNvPr id="15" name="Podnaslov 2"/>
          <p:cNvSpPr txBox="1">
            <a:spLocks/>
          </p:cNvSpPr>
          <p:nvPr/>
        </p:nvSpPr>
        <p:spPr bwMode="auto">
          <a:xfrm>
            <a:off x="179512" y="428604"/>
            <a:ext cx="6552728" cy="50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sl-SI" sz="1600" b="1" dirty="0" err="1">
                <a:solidFill>
                  <a:srgbClr val="92D050"/>
                </a:solidFill>
                <a:cs typeface="Arial" charset="0"/>
              </a:rPr>
              <a:t>SkillME</a:t>
            </a:r>
            <a:endParaRPr lang="sl-SI" sz="1600" b="1" dirty="0">
              <a:solidFill>
                <a:srgbClr val="92D050"/>
              </a:solidFill>
              <a:cs typeface="Arial" charset="0"/>
            </a:endParaRPr>
          </a:p>
          <a:p>
            <a:r>
              <a:rPr lang="sl-SI" sz="1600" dirty="0">
                <a:solidFill>
                  <a:srgbClr val="92D050"/>
                </a:solidFill>
                <a:cs typeface="Arial" charset="0"/>
              </a:rPr>
              <a:t>GOOD PRACTICES IN SKILLS DEVELOPMENT </a:t>
            </a:r>
            <a:br>
              <a:rPr lang="sl-SI" sz="1600" dirty="0">
                <a:solidFill>
                  <a:srgbClr val="92D050"/>
                </a:solidFill>
                <a:cs typeface="Arial" charset="0"/>
              </a:rPr>
            </a:br>
            <a:r>
              <a:rPr lang="sl-SI" sz="1600" dirty="0">
                <a:solidFill>
                  <a:srgbClr val="92D050"/>
                </a:solidFill>
                <a:cs typeface="Arial" charset="0"/>
              </a:rPr>
              <a:t>IN THE METAL AND ELECTRO INDUSTRY</a:t>
            </a:r>
          </a:p>
          <a:p>
            <a:endParaRPr lang="sl-SI" sz="2000" b="1" dirty="0">
              <a:solidFill>
                <a:srgbClr val="92D050"/>
              </a:solidFill>
              <a:latin typeface="+mn-lt"/>
              <a:cs typeface="Arial" charset="0"/>
            </a:endParaRPr>
          </a:p>
        </p:txBody>
      </p:sp>
      <p:sp>
        <p:nvSpPr>
          <p:cNvPr id="18" name="Zaobljeni pravokotnik 17"/>
          <p:cNvSpPr/>
          <p:nvPr/>
        </p:nvSpPr>
        <p:spPr>
          <a:xfrm>
            <a:off x="539552" y="1772816"/>
            <a:ext cx="7992888" cy="64807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PoljeZBesedilom 19"/>
          <p:cNvSpPr txBox="1"/>
          <p:nvPr/>
        </p:nvSpPr>
        <p:spPr>
          <a:xfrm>
            <a:off x="935596" y="1628800"/>
            <a:ext cx="720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sl-SI" dirty="0"/>
          </a:p>
          <a:p>
            <a:r>
              <a:rPr lang="sl-SI" sz="2400" b="1" dirty="0" err="1" smtClean="0"/>
              <a:t>Theory</a:t>
            </a:r>
            <a:r>
              <a:rPr lang="sl-SI" sz="2400" b="1" dirty="0" smtClean="0"/>
              <a:t>:</a:t>
            </a:r>
          </a:p>
        </p:txBody>
      </p:sp>
      <p:pic>
        <p:nvPicPr>
          <p:cNvPr id="21" name="Attēls 11985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08920"/>
            <a:ext cx="3057525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Attēls 230" descr="fig2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1" b="2841"/>
          <a:stretch>
            <a:fillRect/>
          </a:stretch>
        </p:blipFill>
        <p:spPr bwMode="auto">
          <a:xfrm>
            <a:off x="4211960" y="3451870"/>
            <a:ext cx="3924436" cy="2569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lika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847" y="6299597"/>
            <a:ext cx="22701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Slika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165304"/>
            <a:ext cx="1831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01422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068CAFF-9CCB-4811-BE39-47872E007ABE}" type="slidenum">
              <a:rPr lang="sl-SI"/>
              <a:pPr>
                <a:defRPr/>
              </a:pPr>
              <a:t>5</a:t>
            </a:fld>
            <a:endParaRPr lang="sl-SI" dirty="0"/>
          </a:p>
        </p:txBody>
      </p:sp>
      <p:sp>
        <p:nvSpPr>
          <p:cNvPr id="15" name="Podnaslov 2"/>
          <p:cNvSpPr txBox="1">
            <a:spLocks/>
          </p:cNvSpPr>
          <p:nvPr/>
        </p:nvSpPr>
        <p:spPr bwMode="auto">
          <a:xfrm>
            <a:off x="179512" y="428604"/>
            <a:ext cx="6552728" cy="50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sl-SI" sz="1600" b="1" dirty="0" err="1">
                <a:solidFill>
                  <a:srgbClr val="92D050"/>
                </a:solidFill>
                <a:cs typeface="Arial" charset="0"/>
              </a:rPr>
              <a:t>SkillME</a:t>
            </a:r>
            <a:endParaRPr lang="sl-SI" sz="1600" b="1" dirty="0">
              <a:solidFill>
                <a:srgbClr val="92D050"/>
              </a:solidFill>
              <a:cs typeface="Arial" charset="0"/>
            </a:endParaRPr>
          </a:p>
          <a:p>
            <a:r>
              <a:rPr lang="sl-SI" sz="1600" dirty="0">
                <a:solidFill>
                  <a:srgbClr val="92D050"/>
                </a:solidFill>
                <a:cs typeface="Arial" charset="0"/>
              </a:rPr>
              <a:t>GOOD PRACTICES IN SKILLS DEVELOPMENT </a:t>
            </a:r>
            <a:br>
              <a:rPr lang="sl-SI" sz="1600" dirty="0">
                <a:solidFill>
                  <a:srgbClr val="92D050"/>
                </a:solidFill>
                <a:cs typeface="Arial" charset="0"/>
              </a:rPr>
            </a:br>
            <a:r>
              <a:rPr lang="sl-SI" sz="1600" dirty="0">
                <a:solidFill>
                  <a:srgbClr val="92D050"/>
                </a:solidFill>
                <a:cs typeface="Arial" charset="0"/>
              </a:rPr>
              <a:t>IN THE METAL AND ELECTRO INDUSTRY</a:t>
            </a:r>
          </a:p>
          <a:p>
            <a:endParaRPr lang="sl-SI" sz="2000" b="1" dirty="0">
              <a:solidFill>
                <a:srgbClr val="92D050"/>
              </a:solidFill>
              <a:latin typeface="+mn-lt"/>
              <a:cs typeface="Arial" charset="0"/>
            </a:endParaRPr>
          </a:p>
        </p:txBody>
      </p:sp>
      <p:sp>
        <p:nvSpPr>
          <p:cNvPr id="18" name="Zaobljeni pravokotnik 17"/>
          <p:cNvSpPr/>
          <p:nvPr/>
        </p:nvSpPr>
        <p:spPr>
          <a:xfrm>
            <a:off x="539552" y="1772816"/>
            <a:ext cx="7992888" cy="64807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PoljeZBesedilom 19"/>
          <p:cNvSpPr txBox="1"/>
          <p:nvPr/>
        </p:nvSpPr>
        <p:spPr>
          <a:xfrm>
            <a:off x="935596" y="1628800"/>
            <a:ext cx="720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sl-SI" dirty="0"/>
          </a:p>
          <a:p>
            <a:r>
              <a:rPr lang="sl-SI" sz="2400" b="1" dirty="0" err="1"/>
              <a:t>P</a:t>
            </a:r>
            <a:r>
              <a:rPr lang="sl-SI" sz="2400" b="1" dirty="0" err="1" smtClean="0"/>
              <a:t>ractical</a:t>
            </a:r>
            <a:r>
              <a:rPr lang="sl-SI" sz="2400" b="1" dirty="0" smtClean="0"/>
              <a:t> </a:t>
            </a:r>
            <a:r>
              <a:rPr lang="sl-SI" sz="2400" b="1" dirty="0" err="1" smtClean="0"/>
              <a:t>work</a:t>
            </a:r>
            <a:r>
              <a:rPr lang="sl-SI" sz="2400" b="1" dirty="0" smtClean="0"/>
              <a:t>:</a:t>
            </a:r>
            <a:endParaRPr lang="sl-SI" sz="2400" b="1" dirty="0"/>
          </a:p>
        </p:txBody>
      </p:sp>
      <p:pic>
        <p:nvPicPr>
          <p:cNvPr id="9" name="Slika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19" y="2636912"/>
            <a:ext cx="3419475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lika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663" y="2636912"/>
            <a:ext cx="3419475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lika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950" y="4611510"/>
            <a:ext cx="3600450" cy="20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lika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847" y="6299597"/>
            <a:ext cx="22701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Slika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165304"/>
            <a:ext cx="1831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99122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068CAFF-9CCB-4811-BE39-47872E007ABE}" type="slidenum">
              <a:rPr lang="sl-SI"/>
              <a:pPr>
                <a:defRPr/>
              </a:pPr>
              <a:t>6</a:t>
            </a:fld>
            <a:endParaRPr lang="sl-SI" dirty="0"/>
          </a:p>
        </p:txBody>
      </p:sp>
      <p:sp>
        <p:nvSpPr>
          <p:cNvPr id="15" name="Podnaslov 2"/>
          <p:cNvSpPr txBox="1">
            <a:spLocks/>
          </p:cNvSpPr>
          <p:nvPr/>
        </p:nvSpPr>
        <p:spPr bwMode="auto">
          <a:xfrm>
            <a:off x="179512" y="428604"/>
            <a:ext cx="6552728" cy="50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sl-SI" sz="1600" b="1" dirty="0">
                <a:solidFill>
                  <a:srgbClr val="92D050"/>
                </a:solidFill>
                <a:cs typeface="Arial" charset="0"/>
              </a:rPr>
              <a:t>s</a:t>
            </a:r>
            <a:r>
              <a:rPr lang="sl-SI" sz="1600" b="1" dirty="0" smtClean="0">
                <a:solidFill>
                  <a:srgbClr val="92D050"/>
                </a:solidFill>
                <a:cs typeface="Arial" charset="0"/>
              </a:rPr>
              <a:t>killME</a:t>
            </a:r>
            <a:endParaRPr lang="sl-SI" sz="1600" b="1" dirty="0">
              <a:solidFill>
                <a:srgbClr val="92D050"/>
              </a:solidFill>
              <a:cs typeface="Arial" charset="0"/>
            </a:endParaRPr>
          </a:p>
          <a:p>
            <a:r>
              <a:rPr lang="sl-SI" sz="1600" dirty="0">
                <a:solidFill>
                  <a:srgbClr val="92D050"/>
                </a:solidFill>
                <a:cs typeface="Arial" charset="0"/>
              </a:rPr>
              <a:t>GOOD PRACTICES IN SKILLS DEVELOPMENT </a:t>
            </a:r>
            <a:br>
              <a:rPr lang="sl-SI" sz="1600" dirty="0">
                <a:solidFill>
                  <a:srgbClr val="92D050"/>
                </a:solidFill>
                <a:cs typeface="Arial" charset="0"/>
              </a:rPr>
            </a:br>
            <a:r>
              <a:rPr lang="sl-SI" sz="1600" dirty="0">
                <a:solidFill>
                  <a:srgbClr val="92D050"/>
                </a:solidFill>
                <a:cs typeface="Arial" charset="0"/>
              </a:rPr>
              <a:t>IN THE METAL AND ELECTRO INDUSTRY</a:t>
            </a:r>
          </a:p>
          <a:p>
            <a:endParaRPr lang="sl-SI" sz="2000" b="1" dirty="0">
              <a:solidFill>
                <a:srgbClr val="92D050"/>
              </a:solidFill>
              <a:latin typeface="+mn-lt"/>
              <a:cs typeface="Arial" charset="0"/>
            </a:endParaRPr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533400" y="1536498"/>
            <a:ext cx="4293451" cy="744982"/>
          </a:xfrm>
          <a:prstGeom prst="rect">
            <a:avLst/>
          </a:prstGeom>
        </p:spPr>
      </p:pic>
      <p:sp>
        <p:nvSpPr>
          <p:cNvPr id="18" name="PoljeZBesedilom 17"/>
          <p:cNvSpPr txBox="1"/>
          <p:nvPr/>
        </p:nvSpPr>
        <p:spPr>
          <a:xfrm>
            <a:off x="444266" y="2281480"/>
            <a:ext cx="823218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sl-SI" dirty="0"/>
          </a:p>
          <a:p>
            <a:pPr lvl="0"/>
            <a:endParaRPr lang="sl-SI" sz="2400" b="1" cap="small" dirty="0"/>
          </a:p>
          <a:p>
            <a:pPr lvl="0"/>
            <a:endParaRPr lang="sl-SI" sz="2400" b="1" cap="small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l-SI" sz="2200" dirty="0" smtClean="0"/>
              <a:t>I</a:t>
            </a:r>
            <a:r>
              <a:rPr lang="en-GB" sz="2200" dirty="0" smtClean="0"/>
              <a:t>nnovative </a:t>
            </a:r>
            <a:r>
              <a:rPr lang="en-GB" sz="2200" dirty="0"/>
              <a:t>approach of integration of future technologies in high schools and colleges. </a:t>
            </a:r>
            <a:r>
              <a:rPr lang="en-GB" sz="2200" dirty="0" smtClean="0"/>
              <a:t> </a:t>
            </a:r>
            <a:endParaRPr lang="sl-SI" sz="22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sl-SI" sz="22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sl-SI" sz="22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200" dirty="0"/>
              <a:t>I believe that such projects are necessary in the future and this is why we will proceed with such successful practice also in the upcoming years. </a:t>
            </a:r>
            <a:endParaRPr lang="sl-SI" sz="2200" dirty="0"/>
          </a:p>
          <a:p>
            <a:endParaRPr lang="sl-SI" sz="2400" dirty="0"/>
          </a:p>
          <a:p>
            <a:endParaRPr lang="sl-SI" sz="2400" dirty="0"/>
          </a:p>
          <a:p>
            <a:pPr lvl="0"/>
            <a:endParaRPr lang="sl-SI" dirty="0"/>
          </a:p>
          <a:p>
            <a:r>
              <a:rPr lang="sl-SI" dirty="0"/>
              <a:t> </a:t>
            </a:r>
          </a:p>
          <a:p>
            <a:r>
              <a:rPr lang="sl-SI" b="1" dirty="0"/>
              <a:t> </a:t>
            </a:r>
            <a:endParaRPr lang="sl-SI" dirty="0"/>
          </a:p>
          <a:p>
            <a:endParaRPr lang="sl-SI" dirty="0"/>
          </a:p>
        </p:txBody>
      </p:sp>
      <p:sp>
        <p:nvSpPr>
          <p:cNvPr id="19" name="PoljeZBesedilom 18"/>
          <p:cNvSpPr txBox="1"/>
          <p:nvPr/>
        </p:nvSpPr>
        <p:spPr>
          <a:xfrm>
            <a:off x="827584" y="1693545"/>
            <a:ext cx="20810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200" b="1" dirty="0" smtClean="0"/>
              <a:t>CONCLUSION</a:t>
            </a:r>
            <a:endParaRPr lang="sl-SI" sz="2200" b="1" dirty="0"/>
          </a:p>
        </p:txBody>
      </p:sp>
      <p:pic>
        <p:nvPicPr>
          <p:cNvPr id="9" name="Slika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847" y="6299597"/>
            <a:ext cx="22701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lika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165304"/>
            <a:ext cx="1831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01422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redinsko">
  <a:themeElements>
    <a:clrScheme name="Rogoznica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Sredinsk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redinsk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Rogoznica">
    <a:dk1>
      <a:sysClr val="windowText" lastClr="000000"/>
    </a:dk1>
    <a:lt1>
      <a:sysClr val="window" lastClr="FFFFFF"/>
    </a:lt1>
    <a:dk2>
      <a:srgbClr val="1D3641"/>
    </a:dk2>
    <a:lt2>
      <a:srgbClr val="DFE6D0"/>
    </a:lt2>
    <a:accent1>
      <a:srgbClr val="759AA5"/>
    </a:accent1>
    <a:accent2>
      <a:srgbClr val="CFC60D"/>
    </a:accent2>
    <a:accent3>
      <a:srgbClr val="99987F"/>
    </a:accent3>
    <a:accent4>
      <a:srgbClr val="90AC97"/>
    </a:accent4>
    <a:accent5>
      <a:srgbClr val="FFAD1C"/>
    </a:accent5>
    <a:accent6>
      <a:srgbClr val="B9AB6F"/>
    </a:accent6>
    <a:hlink>
      <a:srgbClr val="66AACD"/>
    </a:hlink>
    <a:folHlink>
      <a:srgbClr val="809DB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969</TotalTime>
  <Words>144</Words>
  <Application>Microsoft Office PowerPoint</Application>
  <PresentationFormat>Diaprojekcija na zaslonu (4:3)</PresentationFormat>
  <Paragraphs>54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3" baseType="lpstr">
      <vt:lpstr>Arial</vt:lpstr>
      <vt:lpstr>Calibri</vt:lpstr>
      <vt:lpstr>DejaVu Sans</vt:lpstr>
      <vt:lpstr>Tw Cen MT</vt:lpstr>
      <vt:lpstr>Wingdings</vt:lpstr>
      <vt:lpstr>Wingdings 2</vt:lpstr>
      <vt:lpstr>Sredinsko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HP</dc:creator>
  <cp:lastModifiedBy>Petra Flerin</cp:lastModifiedBy>
  <cp:revision>139</cp:revision>
  <dcterms:created xsi:type="dcterms:W3CDTF">2012-12-29T10:26:17Z</dcterms:created>
  <dcterms:modified xsi:type="dcterms:W3CDTF">2017-10-25T13:26:55Z</dcterms:modified>
</cp:coreProperties>
</file>